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Amatic SC"/>
      <p:regular r:id="rId40"/>
      <p:bold r:id="rId41"/>
    </p:embeddedFont>
    <p:embeddedFont>
      <p:font typeface="Source Code Pro"/>
      <p:regular r:id="rId42"/>
      <p:bold r:id="rId43"/>
      <p:italic r:id="rId44"/>
      <p:boldItalic r:id="rId45"/>
    </p:embeddedFont>
    <p:embeddedFont>
      <p:font typeface="Comfortaa"/>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20" Type="http://schemas.openxmlformats.org/officeDocument/2006/relationships/slide" Target="slides/slide15.xml"/><Relationship Id="rId42" Type="http://schemas.openxmlformats.org/officeDocument/2006/relationships/font" Target="fonts/SourceCodePro-regular.fntdata"/><Relationship Id="rId41" Type="http://schemas.openxmlformats.org/officeDocument/2006/relationships/font" Target="fonts/AmaticSC-bold.fntdata"/><Relationship Id="rId22" Type="http://schemas.openxmlformats.org/officeDocument/2006/relationships/slide" Target="slides/slide17.xml"/><Relationship Id="rId44" Type="http://schemas.openxmlformats.org/officeDocument/2006/relationships/font" Target="fonts/SourceCodePro-italic.fntdata"/><Relationship Id="rId21" Type="http://schemas.openxmlformats.org/officeDocument/2006/relationships/slide" Target="slides/slide16.xml"/><Relationship Id="rId43" Type="http://schemas.openxmlformats.org/officeDocument/2006/relationships/font" Target="fonts/SourceCodePro-bold.fntdata"/><Relationship Id="rId24" Type="http://schemas.openxmlformats.org/officeDocument/2006/relationships/slide" Target="slides/slide19.xml"/><Relationship Id="rId46" Type="http://schemas.openxmlformats.org/officeDocument/2006/relationships/font" Target="fonts/Comfortaa-regular.fntdata"/><Relationship Id="rId23" Type="http://schemas.openxmlformats.org/officeDocument/2006/relationships/slide" Target="slides/slide18.xml"/><Relationship Id="rId45"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Comfortaa-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602fffcb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602fffcb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602fffcb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602fffcb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602fffcb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602fffcb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602fffcb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602fffcb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602fffcb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602fffcb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602fffcb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602fffcb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602fffcb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602fffcb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602fffcb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602fffcb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602fffcb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602fffcb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602fffcb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602fffcb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1602fffcb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1602fffcb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602fffcb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602fffcb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602fffcb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602fffcb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Silhouettes are a very quick and intuitive way of designing. They allow me to see the overall shape, as the form of an object describes the “personality” of an item. Roundness will make an object feel friendly, while sharp angles carry connotations of aggression. I quickly settled with bold, round shapes. I wanted my world to feel big and voluminous, but not scary.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602fffcb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602fffcb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602fffcb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602fffcb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602fffcb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602fffcb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602fffcb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602fffcb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602fffcb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602fffcb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602fffcb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602fffcb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602fffcb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602fffcb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602fffcb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602fffcb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602fffcb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602fffcb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602fffcb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602fffcb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602fffcb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602fffcb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602fffcb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602fffcb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602fffcb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602fffcb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602fffcb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602fffcb4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602fffc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602fffc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602fffc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602fffc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Andrew Gahan in the book “3DS max Modeling for Games – Volume 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602fffcb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602fffcb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602fffcb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602fffcb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If we follow the suggested contents that Telang (2013) talks about include: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602fffcb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602fffcb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602fffcb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602fffcb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1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gif"/><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color.adobe.com/es/create/color-wheel/" TargetMode="External"/><Relationship Id="rId4" Type="http://schemas.openxmlformats.org/officeDocument/2006/relationships/hyperlink" Target="https://www.color-hex.com/color-palettes/popular.ph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usthandler.github.io/Art_Bible/" TargetMode="External"/><Relationship Id="rId4" Type="http://schemas.openxmlformats.org/officeDocument/2006/relationships/hyperlink" Target="https://www.hdm-stuttgart.de/stage/mediafiles/3324/sonstiges/WholeHoleArtBible.pdf" TargetMode="External"/><Relationship Id="rId5" Type="http://schemas.openxmlformats.org/officeDocument/2006/relationships/hyperlink" Target="https://www.artstation.com/artwork/nAYke" TargetMode="External"/><Relationship Id="rId6" Type="http://schemas.openxmlformats.org/officeDocument/2006/relationships/hyperlink" Target="https://www.gamedeveloper.com/design/color-in-games-an-in-depth-look-at-one-of-game-design-s-most-useful-tool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94460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ca"/>
              <a:t>Art bible</a:t>
            </a:r>
            <a:endParaRPr/>
          </a:p>
        </p:txBody>
      </p:sp>
      <p:sp>
        <p:nvSpPr>
          <p:cNvPr id="57" name="Google Shape;57;p13"/>
          <p:cNvSpPr txBox="1"/>
          <p:nvPr>
            <p:ph idx="1" type="subTitle"/>
          </p:nvPr>
        </p:nvSpPr>
        <p:spPr>
          <a:xfrm>
            <a:off x="90250" y="42333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ca"/>
              <a:t>Anna Metreveli</a:t>
            </a:r>
            <a:endParaRPr/>
          </a:p>
        </p:txBody>
      </p:sp>
      <p:pic>
        <p:nvPicPr>
          <p:cNvPr id="58" name="Google Shape;58;p13"/>
          <p:cNvPicPr preferRelativeResize="0"/>
          <p:nvPr/>
        </p:nvPicPr>
        <p:blipFill>
          <a:blip r:embed="rId3">
            <a:alphaModFix/>
          </a:blip>
          <a:stretch>
            <a:fillRect/>
          </a:stretch>
        </p:blipFill>
        <p:spPr>
          <a:xfrm>
            <a:off x="0" y="0"/>
            <a:ext cx="3214688" cy="2571750"/>
          </a:xfrm>
          <a:prstGeom prst="rect">
            <a:avLst/>
          </a:prstGeom>
          <a:noFill/>
          <a:ln>
            <a:noFill/>
          </a:ln>
        </p:spPr>
      </p:pic>
      <p:pic>
        <p:nvPicPr>
          <p:cNvPr id="59" name="Google Shape;59;p13"/>
          <p:cNvPicPr preferRelativeResize="0"/>
          <p:nvPr/>
        </p:nvPicPr>
        <p:blipFill>
          <a:blip r:embed="rId4">
            <a:alphaModFix/>
          </a:blip>
          <a:stretch>
            <a:fillRect/>
          </a:stretch>
        </p:blipFill>
        <p:spPr>
          <a:xfrm>
            <a:off x="5926082" y="0"/>
            <a:ext cx="3217918" cy="257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Atmosphere / Environment</a:t>
            </a:r>
            <a:endParaRPr/>
          </a:p>
        </p:txBody>
      </p:sp>
      <p:sp>
        <p:nvSpPr>
          <p:cNvPr id="117" name="Google Shape;117;p2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solidFill>
                  <a:srgbClr val="595959"/>
                </a:solidFill>
                <a:latin typeface="Comfortaa"/>
                <a:ea typeface="Comfortaa"/>
                <a:cs typeface="Comfortaa"/>
                <a:sym typeface="Comfortaa"/>
              </a:rPr>
              <a:t>Define the climate of your world</a:t>
            </a:r>
            <a:endParaRPr sz="1400">
              <a:solidFill>
                <a:srgbClr val="000000"/>
              </a:solidFill>
              <a:latin typeface="Comfortaa"/>
              <a:ea typeface="Comfortaa"/>
              <a:cs typeface="Comfortaa"/>
              <a:sym typeface="Comfortaa"/>
            </a:endParaRPr>
          </a:p>
          <a:p>
            <a:pPr indent="0" lvl="0" marL="0" rtl="0" algn="l">
              <a:spcBef>
                <a:spcPts val="1600"/>
              </a:spcBef>
              <a:spcAft>
                <a:spcPts val="1200"/>
              </a:spcAft>
              <a:buNone/>
            </a:pPr>
            <a:r>
              <a:t/>
            </a:r>
            <a:endParaRPr/>
          </a:p>
        </p:txBody>
      </p:sp>
      <p:pic>
        <p:nvPicPr>
          <p:cNvPr id="118" name="Google Shape;118;p22"/>
          <p:cNvPicPr preferRelativeResize="0"/>
          <p:nvPr/>
        </p:nvPicPr>
        <p:blipFill>
          <a:blip r:embed="rId3">
            <a:alphaModFix/>
          </a:blip>
          <a:stretch>
            <a:fillRect/>
          </a:stretch>
        </p:blipFill>
        <p:spPr>
          <a:xfrm>
            <a:off x="2375125" y="1093850"/>
            <a:ext cx="6600960" cy="3915675"/>
          </a:xfrm>
          <a:prstGeom prst="rect">
            <a:avLst/>
          </a:prstGeom>
          <a:noFill/>
          <a:ln>
            <a:noFill/>
          </a:ln>
        </p:spPr>
      </p:pic>
      <p:pic>
        <p:nvPicPr>
          <p:cNvPr id="119" name="Google Shape;119;p22"/>
          <p:cNvPicPr preferRelativeResize="0"/>
          <p:nvPr/>
        </p:nvPicPr>
        <p:blipFill>
          <a:blip r:embed="rId4">
            <a:alphaModFix/>
          </a:blip>
          <a:stretch>
            <a:fillRect/>
          </a:stretch>
        </p:blipFill>
        <p:spPr>
          <a:xfrm>
            <a:off x="311700" y="940938"/>
            <a:ext cx="5468423" cy="391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3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Colour Palette.</a:t>
            </a:r>
            <a:endParaRPr/>
          </a:p>
        </p:txBody>
      </p:sp>
      <p:sp>
        <p:nvSpPr>
          <p:cNvPr id="125" name="Google Shape;125;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It is important that all colors maintain a relationship between them.</a:t>
            </a:r>
            <a:endParaRPr/>
          </a:p>
          <a:p>
            <a:pPr indent="0" lvl="0" marL="0" rtl="0" algn="l">
              <a:spcBef>
                <a:spcPts val="1200"/>
              </a:spcBef>
              <a:spcAft>
                <a:spcPts val="0"/>
              </a:spcAft>
              <a:buNone/>
            </a:pPr>
            <a:r>
              <a:rPr lang="ca"/>
              <a:t>For this it is convenient to work on a color palette.</a:t>
            </a:r>
            <a:endParaRPr/>
          </a:p>
          <a:p>
            <a:pPr indent="0" lvl="0" marL="0" rtl="0" algn="l">
              <a:spcBef>
                <a:spcPts val="120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3057007" y="0"/>
            <a:ext cx="5011936" cy="5143499"/>
          </a:xfrm>
          <a:prstGeom prst="rect">
            <a:avLst/>
          </a:prstGeom>
          <a:noFill/>
          <a:ln>
            <a:noFill/>
          </a:ln>
        </p:spPr>
      </p:pic>
      <p:pic>
        <p:nvPicPr>
          <p:cNvPr id="127" name="Google Shape;127;p23"/>
          <p:cNvPicPr preferRelativeResize="0"/>
          <p:nvPr/>
        </p:nvPicPr>
        <p:blipFill>
          <a:blip r:embed="rId4">
            <a:alphaModFix/>
          </a:blip>
          <a:stretch>
            <a:fillRect/>
          </a:stretch>
        </p:blipFill>
        <p:spPr>
          <a:xfrm>
            <a:off x="311699" y="0"/>
            <a:ext cx="2601952" cy="5143501"/>
          </a:xfrm>
          <a:prstGeom prst="rect">
            <a:avLst/>
          </a:prstGeom>
          <a:noFill/>
          <a:ln>
            <a:noFill/>
          </a:ln>
        </p:spPr>
      </p:pic>
      <p:pic>
        <p:nvPicPr>
          <p:cNvPr id="128" name="Google Shape;128;p23"/>
          <p:cNvPicPr preferRelativeResize="0"/>
          <p:nvPr/>
        </p:nvPicPr>
        <p:blipFill>
          <a:blip r:embed="rId5">
            <a:alphaModFix/>
          </a:blip>
          <a:stretch>
            <a:fillRect/>
          </a:stretch>
        </p:blipFill>
        <p:spPr>
          <a:xfrm>
            <a:off x="1970825" y="0"/>
            <a:ext cx="600075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camera</a:t>
            </a:r>
            <a:endParaRPr/>
          </a:p>
        </p:txBody>
      </p:sp>
      <p:sp>
        <p:nvSpPr>
          <p:cNvPr id="134" name="Google Shape;134;p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In a narrative or strategy environment a static camera can help to accompany the story while in an action game the camera animations improve the immersion. We will decide: Position of the camera, Where is the horizon, Transitions, Effects, Camera changes in narrative …</a:t>
            </a:r>
            <a:endParaRPr/>
          </a:p>
        </p:txBody>
      </p:sp>
      <p:pic>
        <p:nvPicPr>
          <p:cNvPr id="135" name="Google Shape;135;p24"/>
          <p:cNvPicPr preferRelativeResize="0"/>
          <p:nvPr/>
        </p:nvPicPr>
        <p:blipFill>
          <a:blip r:embed="rId3">
            <a:alphaModFix/>
          </a:blip>
          <a:stretch>
            <a:fillRect/>
          </a:stretch>
        </p:blipFill>
        <p:spPr>
          <a:xfrm>
            <a:off x="1714500" y="292850"/>
            <a:ext cx="5715000" cy="3810000"/>
          </a:xfrm>
          <a:prstGeom prst="rect">
            <a:avLst/>
          </a:prstGeom>
          <a:noFill/>
          <a:ln>
            <a:noFill/>
          </a:ln>
        </p:spPr>
      </p:pic>
      <p:pic>
        <p:nvPicPr>
          <p:cNvPr id="136" name="Google Shape;136;p24"/>
          <p:cNvPicPr preferRelativeResize="0"/>
          <p:nvPr/>
        </p:nvPicPr>
        <p:blipFill>
          <a:blip r:embed="rId4">
            <a:alphaModFix/>
          </a:blip>
          <a:stretch>
            <a:fillRect/>
          </a:stretch>
        </p:blipFill>
        <p:spPr>
          <a:xfrm>
            <a:off x="311700" y="175751"/>
            <a:ext cx="8520600" cy="479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User interface.</a:t>
            </a:r>
            <a:endParaRPr/>
          </a:p>
        </p:txBody>
      </p:sp>
      <p:sp>
        <p:nvSpPr>
          <p:cNvPr id="142" name="Google Shape;142;p25"/>
          <p:cNvSpPr txBox="1"/>
          <p:nvPr>
            <p:ph idx="1" type="body"/>
          </p:nvPr>
        </p:nvSpPr>
        <p:spPr>
          <a:xfrm>
            <a:off x="311700" y="90165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UI has to be understandable to the user without saturating it. New players may struggle and find it confusing otherwise. It is convenient to use the UI with knowledge and with an aspect that enhances immersion. At this point look for references or sketch possible aspects of the UI, such as menus, buttons,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3376575" y="2571750"/>
            <a:ext cx="3622975" cy="2410975"/>
          </a:xfrm>
          <a:prstGeom prst="rect">
            <a:avLst/>
          </a:prstGeom>
          <a:noFill/>
          <a:ln>
            <a:noFill/>
          </a:ln>
        </p:spPr>
      </p:pic>
      <p:pic>
        <p:nvPicPr>
          <p:cNvPr id="144" name="Google Shape;144;p25"/>
          <p:cNvPicPr preferRelativeResize="0"/>
          <p:nvPr/>
        </p:nvPicPr>
        <p:blipFill>
          <a:blip r:embed="rId4">
            <a:alphaModFix/>
          </a:blip>
          <a:stretch>
            <a:fillRect/>
          </a:stretch>
        </p:blipFill>
        <p:spPr>
          <a:xfrm>
            <a:off x="152400" y="255277"/>
            <a:ext cx="8832300" cy="4615582"/>
          </a:xfrm>
          <a:prstGeom prst="rect">
            <a:avLst/>
          </a:prstGeom>
          <a:noFill/>
          <a:ln>
            <a:noFill/>
          </a:ln>
        </p:spPr>
      </p:pic>
      <p:pic>
        <p:nvPicPr>
          <p:cNvPr id="145" name="Google Shape;145;p25"/>
          <p:cNvPicPr preferRelativeResize="0"/>
          <p:nvPr/>
        </p:nvPicPr>
        <p:blipFill>
          <a:blip r:embed="rId5">
            <a:alphaModFix/>
          </a:blip>
          <a:stretch>
            <a:fillRect/>
          </a:stretch>
        </p:blipFill>
        <p:spPr>
          <a:xfrm>
            <a:off x="-345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197400" y="776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Technical guidelines</a:t>
            </a:r>
            <a:endParaRPr/>
          </a:p>
        </p:txBody>
      </p:sp>
      <p:sp>
        <p:nvSpPr>
          <p:cNvPr id="151" name="Google Shape;151;p26"/>
          <p:cNvSpPr txBox="1"/>
          <p:nvPr>
            <p:ph idx="1" type="body"/>
          </p:nvPr>
        </p:nvSpPr>
        <p:spPr>
          <a:xfrm>
            <a:off x="197400" y="180330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Here the work methodology is decided. How the images will be exported, in what format, in what composition, what programs will be used…</a:t>
            </a:r>
            <a:endParaRPr/>
          </a:p>
        </p:txBody>
      </p:sp>
      <p:pic>
        <p:nvPicPr>
          <p:cNvPr id="152" name="Google Shape;152;p26"/>
          <p:cNvPicPr preferRelativeResize="0"/>
          <p:nvPr/>
        </p:nvPicPr>
        <p:blipFill>
          <a:blip r:embed="rId3">
            <a:alphaModFix/>
          </a:blip>
          <a:stretch>
            <a:fillRect/>
          </a:stretch>
        </p:blipFill>
        <p:spPr>
          <a:xfrm>
            <a:off x="1066800" y="2930218"/>
            <a:ext cx="7103626" cy="2441881"/>
          </a:xfrm>
          <a:prstGeom prst="rect">
            <a:avLst/>
          </a:prstGeom>
          <a:noFill/>
          <a:ln>
            <a:noFill/>
          </a:ln>
        </p:spPr>
      </p:pic>
      <p:pic>
        <p:nvPicPr>
          <p:cNvPr id="153" name="Google Shape;153;p26"/>
          <p:cNvPicPr preferRelativeResize="0"/>
          <p:nvPr/>
        </p:nvPicPr>
        <p:blipFill rotWithShape="1">
          <a:blip r:embed="rId4">
            <a:alphaModFix/>
          </a:blip>
          <a:srcRect b="0" l="13741" r="53571" t="35153"/>
          <a:stretch/>
        </p:blipFill>
        <p:spPr>
          <a:xfrm>
            <a:off x="3752850" y="134975"/>
            <a:ext cx="1162725" cy="1522376"/>
          </a:xfrm>
          <a:prstGeom prst="rect">
            <a:avLst/>
          </a:prstGeom>
          <a:noFill/>
          <a:ln>
            <a:noFill/>
          </a:ln>
        </p:spPr>
      </p:pic>
      <p:pic>
        <p:nvPicPr>
          <p:cNvPr id="154" name="Google Shape;154;p26"/>
          <p:cNvPicPr preferRelativeResize="0"/>
          <p:nvPr/>
        </p:nvPicPr>
        <p:blipFill>
          <a:blip r:embed="rId5">
            <a:alphaModFix/>
          </a:blip>
          <a:stretch>
            <a:fillRect/>
          </a:stretch>
        </p:blipFill>
        <p:spPr>
          <a:xfrm>
            <a:off x="6172225" y="56625"/>
            <a:ext cx="1486562" cy="1746675"/>
          </a:xfrm>
          <a:prstGeom prst="rect">
            <a:avLst/>
          </a:prstGeom>
          <a:noFill/>
          <a:ln>
            <a:noFill/>
          </a:ln>
        </p:spPr>
      </p:pic>
      <p:pic>
        <p:nvPicPr>
          <p:cNvPr id="155" name="Google Shape;155;p26"/>
          <p:cNvPicPr preferRelativeResize="0"/>
          <p:nvPr/>
        </p:nvPicPr>
        <p:blipFill>
          <a:blip r:embed="rId6">
            <a:alphaModFix/>
          </a:blip>
          <a:stretch>
            <a:fillRect/>
          </a:stretch>
        </p:blipFill>
        <p:spPr>
          <a:xfrm>
            <a:off x="4653800" y="282262"/>
            <a:ext cx="1676401" cy="1295401"/>
          </a:xfrm>
          <a:prstGeom prst="rect">
            <a:avLst/>
          </a:prstGeom>
          <a:noFill/>
          <a:ln>
            <a:noFill/>
          </a:ln>
        </p:spPr>
      </p:pic>
      <p:pic>
        <p:nvPicPr>
          <p:cNvPr id="156" name="Google Shape;156;p26"/>
          <p:cNvPicPr preferRelativeResize="0"/>
          <p:nvPr/>
        </p:nvPicPr>
        <p:blipFill>
          <a:blip r:embed="rId7">
            <a:alphaModFix/>
          </a:blip>
          <a:stretch>
            <a:fillRect/>
          </a:stretch>
        </p:blipFill>
        <p:spPr>
          <a:xfrm>
            <a:off x="-13987" y="554198"/>
            <a:ext cx="9171973" cy="4035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1214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references</a:t>
            </a:r>
            <a:endParaRPr/>
          </a:p>
        </p:txBody>
      </p:sp>
      <p:sp>
        <p:nvSpPr>
          <p:cNvPr id="162" name="Google Shape;162;p27"/>
          <p:cNvSpPr txBox="1"/>
          <p:nvPr>
            <p:ph idx="1" type="body"/>
          </p:nvPr>
        </p:nvSpPr>
        <p:spPr>
          <a:xfrm>
            <a:off x="311700" y="90165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What </a:t>
            </a:r>
            <a:r>
              <a:rPr lang="ca"/>
              <a:t>aesthetics</a:t>
            </a:r>
            <a:r>
              <a:rPr lang="ca"/>
              <a:t> will the whole game be in, what kind of ambient will be held throughout the game?</a:t>
            </a:r>
            <a:endParaRPr/>
          </a:p>
        </p:txBody>
      </p:sp>
      <p:pic>
        <p:nvPicPr>
          <p:cNvPr id="163" name="Google Shape;163;p27"/>
          <p:cNvPicPr preferRelativeResize="0"/>
          <p:nvPr/>
        </p:nvPicPr>
        <p:blipFill>
          <a:blip r:embed="rId3">
            <a:alphaModFix/>
          </a:blip>
          <a:stretch>
            <a:fillRect/>
          </a:stretch>
        </p:blipFill>
        <p:spPr>
          <a:xfrm>
            <a:off x="476250" y="1700173"/>
            <a:ext cx="7592371" cy="3340201"/>
          </a:xfrm>
          <a:prstGeom prst="rect">
            <a:avLst/>
          </a:prstGeom>
          <a:noFill/>
          <a:ln>
            <a:noFill/>
          </a:ln>
        </p:spPr>
      </p:pic>
      <p:pic>
        <p:nvPicPr>
          <p:cNvPr id="164" name="Google Shape;164;p27"/>
          <p:cNvPicPr preferRelativeResize="0"/>
          <p:nvPr/>
        </p:nvPicPr>
        <p:blipFill>
          <a:blip r:embed="rId4">
            <a:alphaModFix/>
          </a:blip>
          <a:stretch>
            <a:fillRect/>
          </a:stretch>
        </p:blipFill>
        <p:spPr>
          <a:xfrm>
            <a:off x="186778" y="0"/>
            <a:ext cx="877044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623400" y="5759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Why is it useful?</a:t>
            </a:r>
            <a:endParaRPr/>
          </a:p>
        </p:txBody>
      </p:sp>
      <p:sp>
        <p:nvSpPr>
          <p:cNvPr id="170" name="Google Shape;170;p28"/>
          <p:cNvSpPr txBox="1"/>
          <p:nvPr>
            <p:ph idx="1" type="body"/>
          </p:nvPr>
        </p:nvSpPr>
        <p:spPr>
          <a:xfrm>
            <a:off x="333750" y="1376950"/>
            <a:ext cx="4557000" cy="3874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ca"/>
              <a:t>Talks about how the game will look</a:t>
            </a:r>
            <a:endParaRPr/>
          </a:p>
          <a:p>
            <a:pPr indent="-342900" lvl="0" marL="457200" rtl="0" algn="l">
              <a:spcBef>
                <a:spcPts val="0"/>
              </a:spcBef>
              <a:spcAft>
                <a:spcPts val="0"/>
              </a:spcAft>
              <a:buSzPts val="1800"/>
              <a:buChar char="❏"/>
            </a:pPr>
            <a:r>
              <a:rPr lang="ca"/>
              <a:t>Maintains consistency during development</a:t>
            </a:r>
            <a:endParaRPr/>
          </a:p>
          <a:p>
            <a:pPr indent="-342900" lvl="0" marL="457200" rtl="0" algn="l">
              <a:spcBef>
                <a:spcPts val="0"/>
              </a:spcBef>
              <a:spcAft>
                <a:spcPts val="0"/>
              </a:spcAft>
              <a:buSzPts val="1800"/>
              <a:buChar char="❏"/>
            </a:pPr>
            <a:r>
              <a:rPr lang="ca"/>
              <a:t>Helps the art team understand the direction of art</a:t>
            </a:r>
            <a:endParaRPr/>
          </a:p>
          <a:p>
            <a:pPr indent="-342900" lvl="0" marL="457200" rtl="0" algn="l">
              <a:spcBef>
                <a:spcPts val="0"/>
              </a:spcBef>
              <a:spcAft>
                <a:spcPts val="0"/>
              </a:spcAft>
              <a:buSzPts val="1800"/>
              <a:buChar char="❏"/>
            </a:pPr>
            <a:r>
              <a:rPr lang="ca"/>
              <a:t>Explains how and why stylistic decisions are made</a:t>
            </a:r>
            <a:endParaRPr/>
          </a:p>
          <a:p>
            <a:pPr indent="-342900" lvl="0" marL="457200" rtl="0" algn="l">
              <a:spcBef>
                <a:spcPts val="0"/>
              </a:spcBef>
              <a:spcAft>
                <a:spcPts val="0"/>
              </a:spcAft>
              <a:buSzPts val="1800"/>
              <a:buChar char="❏"/>
            </a:pPr>
            <a:r>
              <a:rPr lang="ca"/>
              <a:t>Helps new members who join</a:t>
            </a:r>
            <a:endParaRPr/>
          </a:p>
          <a:p>
            <a:pPr indent="-342900" lvl="0" marL="457200" rtl="0" algn="l">
              <a:spcBef>
                <a:spcPts val="0"/>
              </a:spcBef>
              <a:spcAft>
                <a:spcPts val="0"/>
              </a:spcAft>
              <a:buSzPts val="1800"/>
              <a:buChar char="❏"/>
            </a:pPr>
            <a:r>
              <a:rPr lang="ca"/>
              <a:t>Helps in marketing</a:t>
            </a:r>
            <a:endParaRPr/>
          </a:p>
          <a:p>
            <a:pPr indent="0" lvl="0" marL="0" rtl="0" algn="l">
              <a:spcBef>
                <a:spcPts val="1200"/>
              </a:spcBef>
              <a:spcAft>
                <a:spcPts val="1200"/>
              </a:spcAft>
              <a:buNone/>
            </a:pPr>
            <a:r>
              <a:t/>
            </a:r>
            <a:endParaRPr/>
          </a:p>
        </p:txBody>
      </p:sp>
      <p:pic>
        <p:nvPicPr>
          <p:cNvPr id="171" name="Google Shape;171;p28"/>
          <p:cNvPicPr preferRelativeResize="0"/>
          <p:nvPr/>
        </p:nvPicPr>
        <p:blipFill>
          <a:blip r:embed="rId3">
            <a:alphaModFix/>
          </a:blip>
          <a:stretch>
            <a:fillRect/>
          </a:stretch>
        </p:blipFill>
        <p:spPr>
          <a:xfrm>
            <a:off x="5062200" y="68075"/>
            <a:ext cx="3963750" cy="2212700"/>
          </a:xfrm>
          <a:prstGeom prst="rect">
            <a:avLst/>
          </a:prstGeom>
          <a:noFill/>
          <a:ln>
            <a:noFill/>
          </a:ln>
        </p:spPr>
      </p:pic>
      <p:pic>
        <p:nvPicPr>
          <p:cNvPr id="172" name="Google Shape;172;p28"/>
          <p:cNvPicPr preferRelativeResize="0"/>
          <p:nvPr/>
        </p:nvPicPr>
        <p:blipFill>
          <a:blip r:embed="rId4">
            <a:alphaModFix/>
          </a:blip>
          <a:stretch>
            <a:fillRect/>
          </a:stretch>
        </p:blipFill>
        <p:spPr>
          <a:xfrm>
            <a:off x="5043150" y="2433175"/>
            <a:ext cx="3948450" cy="22041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How to make an art bible?</a:t>
            </a:r>
            <a:endParaRPr/>
          </a:p>
        </p:txBody>
      </p:sp>
      <p:sp>
        <p:nvSpPr>
          <p:cNvPr id="178" name="Google Shape;178;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Who makes it? - Art Director</a:t>
            </a:r>
            <a:endParaRPr/>
          </a:p>
          <a:p>
            <a:pPr indent="0" lvl="0" marL="0" rtl="0" algn="l">
              <a:spcBef>
                <a:spcPts val="1200"/>
              </a:spcBef>
              <a:spcAft>
                <a:spcPts val="1200"/>
              </a:spcAft>
              <a:buNone/>
            </a:pPr>
            <a:r>
              <a:rPr lang="ca"/>
              <a:t>When should it be done? - After GDD, before production.</a:t>
            </a:r>
            <a:endParaRPr/>
          </a:p>
        </p:txBody>
      </p:sp>
      <p:pic>
        <p:nvPicPr>
          <p:cNvPr id="179" name="Google Shape;179;p29"/>
          <p:cNvPicPr preferRelativeResize="0"/>
          <p:nvPr/>
        </p:nvPicPr>
        <p:blipFill>
          <a:blip r:embed="rId3">
            <a:alphaModFix/>
          </a:blip>
          <a:stretch>
            <a:fillRect/>
          </a:stretch>
        </p:blipFill>
        <p:spPr>
          <a:xfrm>
            <a:off x="2190750" y="2319338"/>
            <a:ext cx="4762500" cy="267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1.</a:t>
            </a:r>
            <a:endParaRPr/>
          </a:p>
        </p:txBody>
      </p:sp>
      <p:sp>
        <p:nvSpPr>
          <p:cNvPr id="185" name="Google Shape;185;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Create a moodboard. </a:t>
            </a:r>
            <a:r>
              <a:rPr lang="ca"/>
              <a:t>Answer</a:t>
            </a:r>
            <a:r>
              <a:rPr lang="ca"/>
              <a:t> the following questions:</a:t>
            </a:r>
            <a:endParaRPr/>
          </a:p>
          <a:p>
            <a:pPr indent="0" lvl="0" marL="0" rtl="0" algn="l">
              <a:spcBef>
                <a:spcPts val="1200"/>
              </a:spcBef>
              <a:spcAft>
                <a:spcPts val="0"/>
              </a:spcAft>
              <a:buNone/>
            </a:pPr>
            <a:r>
              <a:rPr lang="ca"/>
              <a:t>Who is the target audience?</a:t>
            </a:r>
            <a:endParaRPr/>
          </a:p>
          <a:p>
            <a:pPr indent="0" lvl="0" marL="0" rtl="0" algn="l">
              <a:spcBef>
                <a:spcPts val="1200"/>
              </a:spcBef>
              <a:spcAft>
                <a:spcPts val="0"/>
              </a:spcAft>
              <a:buNone/>
            </a:pPr>
            <a:r>
              <a:rPr lang="ca"/>
              <a:t>Which </a:t>
            </a:r>
            <a:r>
              <a:rPr lang="ca"/>
              <a:t>esthetic</a:t>
            </a:r>
            <a:r>
              <a:rPr lang="ca"/>
              <a:t>?</a:t>
            </a:r>
            <a:endParaRPr/>
          </a:p>
          <a:p>
            <a:pPr indent="0" lvl="0" marL="0" rtl="0" algn="l">
              <a:spcBef>
                <a:spcPts val="1200"/>
              </a:spcBef>
              <a:spcAft>
                <a:spcPts val="0"/>
              </a:spcAft>
              <a:buNone/>
            </a:pPr>
            <a:r>
              <a:rPr lang="ca"/>
              <a:t>Where?</a:t>
            </a:r>
            <a:endParaRPr/>
          </a:p>
          <a:p>
            <a:pPr indent="0" lvl="0" marL="0" rtl="0" algn="l">
              <a:spcBef>
                <a:spcPts val="1200"/>
              </a:spcBef>
              <a:spcAft>
                <a:spcPts val="0"/>
              </a:spcAft>
              <a:buNone/>
            </a:pPr>
            <a:r>
              <a:rPr lang="ca"/>
              <a:t>When?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Conntents:</a:t>
            </a:r>
            <a:endParaRPr/>
          </a:p>
        </p:txBody>
      </p:sp>
      <p:sp>
        <p:nvSpPr>
          <p:cNvPr id="65" name="Google Shape;65;p1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ca"/>
              <a:t>What is an Art Bible?</a:t>
            </a:r>
            <a:endParaRPr/>
          </a:p>
          <a:p>
            <a:pPr indent="-342900" lvl="0" marL="457200" rtl="0" algn="l">
              <a:spcBef>
                <a:spcPts val="0"/>
              </a:spcBef>
              <a:spcAft>
                <a:spcPts val="0"/>
              </a:spcAft>
              <a:buSzPts val="1800"/>
              <a:buChar char="★"/>
            </a:pPr>
            <a:r>
              <a:rPr lang="ca"/>
              <a:t>Why is it important?</a:t>
            </a:r>
            <a:endParaRPr/>
          </a:p>
          <a:p>
            <a:pPr indent="-342900" lvl="0" marL="457200" rtl="0" algn="l">
              <a:spcBef>
                <a:spcPts val="0"/>
              </a:spcBef>
              <a:spcAft>
                <a:spcPts val="0"/>
              </a:spcAft>
              <a:buSzPts val="1800"/>
              <a:buChar char="★"/>
            </a:pPr>
            <a:r>
              <a:rPr lang="ca"/>
              <a:t>What does it consist of?</a:t>
            </a:r>
            <a:endParaRPr/>
          </a:p>
          <a:p>
            <a:pPr indent="-342900" lvl="0" marL="457200" rtl="0" algn="l">
              <a:spcBef>
                <a:spcPts val="0"/>
              </a:spcBef>
              <a:spcAft>
                <a:spcPts val="0"/>
              </a:spcAft>
              <a:buSzPts val="1800"/>
              <a:buChar char="★"/>
            </a:pPr>
            <a:r>
              <a:rPr lang="ca"/>
              <a:t>Examples</a:t>
            </a:r>
            <a:endParaRPr/>
          </a:p>
          <a:p>
            <a:pPr indent="-342900" lvl="0" marL="457200" rtl="0" algn="l">
              <a:spcBef>
                <a:spcPts val="0"/>
              </a:spcBef>
              <a:spcAft>
                <a:spcPts val="0"/>
              </a:spcAft>
              <a:buSzPts val="1800"/>
              <a:buChar char="★"/>
            </a:pPr>
            <a:r>
              <a:rPr lang="ca"/>
              <a:t>Why is it useful?</a:t>
            </a:r>
            <a:endParaRPr/>
          </a:p>
          <a:p>
            <a:pPr indent="-342900" lvl="0" marL="457200" rtl="0" algn="l">
              <a:spcBef>
                <a:spcPts val="0"/>
              </a:spcBef>
              <a:spcAft>
                <a:spcPts val="0"/>
              </a:spcAft>
              <a:buSzPts val="1800"/>
              <a:buChar char="★"/>
            </a:pPr>
            <a:r>
              <a:rPr lang="ca"/>
              <a:t>How to make one: TODOs</a:t>
            </a:r>
            <a:endParaRPr/>
          </a:p>
          <a:p>
            <a:pPr indent="-342900" lvl="0" marL="457200" rtl="0" algn="l">
              <a:spcBef>
                <a:spcPts val="0"/>
              </a:spcBef>
              <a:spcAft>
                <a:spcPts val="0"/>
              </a:spcAft>
              <a:buSzPts val="1800"/>
              <a:buChar char="★"/>
            </a:pPr>
            <a:r>
              <a:rPr lang="ca"/>
              <a:t>Documentation/Links</a:t>
            </a:r>
            <a:endParaRPr/>
          </a:p>
        </p:txBody>
      </p:sp>
      <p:pic>
        <p:nvPicPr>
          <p:cNvPr id="66" name="Google Shape;66;p14"/>
          <p:cNvPicPr preferRelativeResize="0"/>
          <p:nvPr/>
        </p:nvPicPr>
        <p:blipFill>
          <a:blip r:embed="rId3">
            <a:alphaModFix/>
          </a:blip>
          <a:stretch>
            <a:fillRect/>
          </a:stretch>
        </p:blipFill>
        <p:spPr>
          <a:xfrm>
            <a:off x="4419600" y="906780"/>
            <a:ext cx="4514850" cy="31603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2.</a:t>
            </a:r>
            <a:endParaRPr/>
          </a:p>
        </p:txBody>
      </p:sp>
      <p:sp>
        <p:nvSpPr>
          <p:cNvPr id="198" name="Google Shape;198;p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Decide how many and which </a:t>
            </a:r>
            <a:r>
              <a:rPr lang="ca"/>
              <a:t>characters</a:t>
            </a:r>
            <a:r>
              <a:rPr lang="ca"/>
              <a:t> you need, research for references to base them on.</a:t>
            </a:r>
            <a:endParaRPr/>
          </a:p>
          <a:p>
            <a:pPr indent="0" lvl="0" marL="0" rtl="0" algn="l">
              <a:spcBef>
                <a:spcPts val="1200"/>
              </a:spcBef>
              <a:spcAft>
                <a:spcPts val="0"/>
              </a:spcAft>
              <a:buNone/>
            </a:pPr>
            <a:r>
              <a:rPr lang="ca"/>
              <a:t>How detailed?</a:t>
            </a:r>
            <a:endParaRPr/>
          </a:p>
          <a:p>
            <a:pPr indent="0" lvl="0" marL="0" rtl="0" algn="l">
              <a:spcBef>
                <a:spcPts val="1200"/>
              </a:spcBef>
              <a:spcAft>
                <a:spcPts val="0"/>
              </a:spcAft>
              <a:buNone/>
            </a:pPr>
            <a:r>
              <a:rPr lang="ca"/>
              <a:t>Which is the general way of doing their proportions/faces?</a:t>
            </a:r>
            <a:endParaRPr/>
          </a:p>
          <a:p>
            <a:pPr indent="0" lvl="0" marL="0" rtl="0" algn="l">
              <a:spcBef>
                <a:spcPts val="1200"/>
              </a:spcBef>
              <a:spcAft>
                <a:spcPts val="0"/>
              </a:spcAft>
              <a:buNone/>
            </a:pPr>
            <a:r>
              <a:rPr lang="ca"/>
              <a:t>Which details will be important/ stand out?</a:t>
            </a:r>
            <a:endParaRPr/>
          </a:p>
          <a:p>
            <a:pPr indent="0" lvl="0" marL="0" rtl="0" algn="l">
              <a:spcBef>
                <a:spcPts val="1200"/>
              </a:spcBef>
              <a:spcAft>
                <a:spcPts val="1200"/>
              </a:spcAft>
              <a:buNone/>
            </a:pPr>
            <a:r>
              <a:rPr lang="ca"/>
              <a:t>Start thumbnailing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3"/>
          <p:cNvPicPr preferRelativeResize="0"/>
          <p:nvPr/>
        </p:nvPicPr>
        <p:blipFill>
          <a:blip r:embed="rId3">
            <a:alphaModFix/>
          </a:blip>
          <a:stretch>
            <a:fillRect/>
          </a:stretch>
        </p:blipFill>
        <p:spPr>
          <a:xfrm>
            <a:off x="69273" y="0"/>
            <a:ext cx="9005454"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3.</a:t>
            </a:r>
            <a:endParaRPr/>
          </a:p>
        </p:txBody>
      </p:sp>
      <p:sp>
        <p:nvSpPr>
          <p:cNvPr id="211" name="Google Shape;211;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Next settle on an artistic direction:</a:t>
            </a:r>
            <a:endParaRPr/>
          </a:p>
          <a:p>
            <a:pPr indent="0" lvl="0" marL="0" rtl="0" algn="l">
              <a:spcBef>
                <a:spcPts val="1200"/>
              </a:spcBef>
              <a:spcAft>
                <a:spcPts val="0"/>
              </a:spcAft>
              <a:buNone/>
            </a:pPr>
            <a:r>
              <a:rPr lang="ca"/>
              <a:t>Try out three-six different styles, all with varying colouring, lining and shading techniques.</a:t>
            </a:r>
            <a:endParaRPr/>
          </a:p>
          <a:p>
            <a:pPr indent="0" lvl="0" marL="0" rtl="0" algn="l">
              <a:spcBef>
                <a:spcPts val="1200"/>
              </a:spcBef>
              <a:spcAft>
                <a:spcPts val="1200"/>
              </a:spcAft>
              <a:buNone/>
            </a:pPr>
            <a:r>
              <a:rPr lang="ca"/>
              <a:t>You can also </a:t>
            </a:r>
            <a:r>
              <a:rPr lang="ca"/>
              <a:t>alter</a:t>
            </a:r>
            <a:r>
              <a:rPr lang="ca"/>
              <a:t> the shape of the props to match the feel of each style.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7" name="Google Shape;217;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4" name="Google Shape;224;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4.</a:t>
            </a:r>
            <a:endParaRPr/>
          </a:p>
        </p:txBody>
      </p:sp>
      <p:sp>
        <p:nvSpPr>
          <p:cNvPr id="231" name="Google Shape;231;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ca"/>
              <a:t>Choose a colour palette you will use </a:t>
            </a:r>
            <a:r>
              <a:rPr lang="ca"/>
              <a:t>throughout.</a:t>
            </a:r>
            <a:endParaRPr/>
          </a:p>
          <a:p>
            <a:pPr indent="0" lvl="0" marL="0" rtl="0" algn="l">
              <a:spcBef>
                <a:spcPts val="1200"/>
              </a:spcBef>
              <a:spcAft>
                <a:spcPts val="0"/>
              </a:spcAft>
              <a:buNone/>
            </a:pPr>
            <a:r>
              <a:rPr lang="ca"/>
              <a:t>You can use the following websites to help you:</a:t>
            </a:r>
            <a:endParaRPr/>
          </a:p>
          <a:p>
            <a:pPr indent="0" lvl="0" marL="0" rtl="0" algn="l">
              <a:spcBef>
                <a:spcPts val="1200"/>
              </a:spcBef>
              <a:spcAft>
                <a:spcPts val="0"/>
              </a:spcAft>
              <a:buNone/>
            </a:pPr>
            <a:r>
              <a:rPr lang="ca"/>
              <a:t>Adobe Color:</a:t>
            </a:r>
            <a:endParaRPr/>
          </a:p>
          <a:p>
            <a:pPr indent="0" lvl="0" marL="0" rtl="0" algn="l">
              <a:spcBef>
                <a:spcPts val="1200"/>
              </a:spcBef>
              <a:spcAft>
                <a:spcPts val="0"/>
              </a:spcAft>
              <a:buNone/>
            </a:pPr>
            <a:r>
              <a:rPr lang="ca" u="sng">
                <a:solidFill>
                  <a:schemeClr val="hlink"/>
                </a:solidFill>
                <a:hlinkClick r:id="rId3"/>
              </a:rPr>
              <a:t>https://color.adobe.com/es/create/color-wheel/</a:t>
            </a:r>
            <a:endParaRPr/>
          </a:p>
          <a:p>
            <a:pPr indent="0" lvl="0" marL="0" rtl="0" algn="l">
              <a:spcBef>
                <a:spcPts val="1200"/>
              </a:spcBef>
              <a:spcAft>
                <a:spcPts val="0"/>
              </a:spcAft>
              <a:buNone/>
            </a:pPr>
            <a:r>
              <a:rPr lang="ca"/>
              <a:t>Colour Hex:</a:t>
            </a:r>
            <a:endParaRPr/>
          </a:p>
          <a:p>
            <a:pPr indent="0" lvl="0" marL="0" rtl="0" algn="l">
              <a:spcBef>
                <a:spcPts val="1200"/>
              </a:spcBef>
              <a:spcAft>
                <a:spcPts val="0"/>
              </a:spcAft>
              <a:buNone/>
            </a:pPr>
            <a:r>
              <a:rPr lang="ca" u="sng">
                <a:solidFill>
                  <a:schemeClr val="hlink"/>
                </a:solidFill>
                <a:hlinkClick r:id="rId4"/>
              </a:rPr>
              <a:t>https://www.color-hex.com/color-palettes/popular.php</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ca"/>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5:</a:t>
            </a:r>
            <a:endParaRPr/>
          </a:p>
        </p:txBody>
      </p:sp>
      <p:sp>
        <p:nvSpPr>
          <p:cNvPr id="244" name="Google Shape;244;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Work on developing more details in characters.</a:t>
            </a:r>
            <a:endParaRPr/>
          </a:p>
          <a:p>
            <a:pPr indent="0" lvl="0" marL="0" rtl="0" algn="l">
              <a:spcBef>
                <a:spcPts val="1200"/>
              </a:spcBef>
              <a:spcAft>
                <a:spcPts val="0"/>
              </a:spcAft>
              <a:buNone/>
            </a:pPr>
            <a:r>
              <a:rPr lang="ca"/>
              <a:t>After deciding on the definitive direction, make a couple of alternate versions, just to see how overall it looks.</a:t>
            </a:r>
            <a:endParaRPr/>
          </a:p>
          <a:p>
            <a:pPr indent="0" lvl="0" marL="0" rtl="0" algn="l">
              <a:spcBef>
                <a:spcPts val="1200"/>
              </a:spcBef>
              <a:spcAft>
                <a:spcPts val="0"/>
              </a:spcAft>
              <a:buNone/>
            </a:pPr>
            <a:r>
              <a:rPr lang="ca"/>
              <a:t>Do you need to change the proportions or try some different faces or such?</a:t>
            </a:r>
            <a:endParaRPr/>
          </a:p>
          <a:p>
            <a:pPr indent="0" lvl="0" marL="0" rtl="0" algn="l">
              <a:spcBef>
                <a:spcPts val="1200"/>
              </a:spcBef>
              <a:spcAft>
                <a:spcPts val="1200"/>
              </a:spcAft>
              <a:buNone/>
            </a:pPr>
            <a:r>
              <a:rPr lang="ca"/>
              <a:t>Any minor tweaks?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 name="Google Shape;250;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6.</a:t>
            </a:r>
            <a:endParaRPr/>
          </a:p>
        </p:txBody>
      </p:sp>
      <p:sp>
        <p:nvSpPr>
          <p:cNvPr id="257" name="Google Shape;257;p4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Making a sheet with a bunch of different expressions really helps understand the character on a deeper level, because defining a character’s personality changes the way they interact with their environment.</a:t>
            </a:r>
            <a:endParaRPr/>
          </a:p>
          <a:p>
            <a:pPr indent="0" lvl="0" marL="0" rtl="0" algn="l">
              <a:spcBef>
                <a:spcPts val="1200"/>
              </a:spcBef>
              <a:spcAft>
                <a:spcPts val="0"/>
              </a:spcAft>
              <a:buNone/>
            </a:pPr>
            <a:r>
              <a:rPr lang="ca"/>
              <a:t>Try different poses/ movement for animation.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81192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What is an art bible?</a:t>
            </a:r>
            <a:endParaRPr/>
          </a:p>
        </p:txBody>
      </p:sp>
      <p:sp>
        <p:nvSpPr>
          <p:cNvPr id="72" name="Google Shape;72;p15"/>
          <p:cNvSpPr txBox="1"/>
          <p:nvPr>
            <p:ph idx="1" type="body"/>
          </p:nvPr>
        </p:nvSpPr>
        <p:spPr>
          <a:xfrm>
            <a:off x="311700" y="2329725"/>
            <a:ext cx="8520600" cy="312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ca"/>
              <a:t>“Style Guide”, a document that contains color palettes, the style, the interface, the process of creating the asset. A document that explains the visuals and how they will be produced.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ca"/>
              <a:t>It u</a:t>
            </a:r>
            <a:r>
              <a:rPr lang="ca"/>
              <a:t>sually begins with an introduction page where in a paragraph you summarize the style of art, the proportion of characters, the scenarios …</a:t>
            </a:r>
            <a:endParaRPr/>
          </a:p>
          <a:p>
            <a:pPr indent="0" lvl="0" marL="0" rtl="0" algn="l">
              <a:spcBef>
                <a:spcPts val="120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3486525" y="141500"/>
            <a:ext cx="3888844" cy="2188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3" name="Google Shape;263;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Todo 7.</a:t>
            </a:r>
            <a:endParaRPr/>
          </a:p>
        </p:txBody>
      </p:sp>
      <p:sp>
        <p:nvSpPr>
          <p:cNvPr id="270" name="Google Shape;270;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The final part of the project: the one where all work sticks together.</a:t>
            </a:r>
            <a:endParaRPr/>
          </a:p>
          <a:p>
            <a:pPr indent="0" lvl="0" marL="0" rtl="0" algn="l">
              <a:spcBef>
                <a:spcPts val="1200"/>
              </a:spcBef>
              <a:spcAft>
                <a:spcPts val="0"/>
              </a:spcAft>
              <a:buNone/>
            </a:pPr>
            <a:r>
              <a:rPr lang="ca"/>
              <a:t>Aim for all design elements to harmonise.</a:t>
            </a:r>
            <a:endParaRPr/>
          </a:p>
          <a:p>
            <a:pPr indent="0" lvl="0" marL="0" rtl="0" algn="l">
              <a:spcBef>
                <a:spcPts val="1200"/>
              </a:spcBef>
              <a:spcAft>
                <a:spcPts val="1200"/>
              </a:spcAft>
              <a:buNone/>
            </a:pPr>
            <a:r>
              <a:rPr lang="ca"/>
              <a:t>Every prop and shape in the painting leads to the feeling or </a:t>
            </a:r>
            <a:r>
              <a:rPr lang="ca"/>
              <a:t>atmosphere</a:t>
            </a:r>
            <a:r>
              <a:rPr lang="ca"/>
              <a:t> you are trying to convey.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4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Links</a:t>
            </a:r>
            <a:endParaRPr/>
          </a:p>
        </p:txBody>
      </p:sp>
      <p:sp>
        <p:nvSpPr>
          <p:cNvPr id="283" name="Google Shape;283;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ca"/>
              <a:t>What is an art bible?:</a:t>
            </a:r>
            <a:endParaRPr/>
          </a:p>
          <a:p>
            <a:pPr indent="0" lvl="0" marL="0" rtl="0" algn="l">
              <a:spcBef>
                <a:spcPts val="1200"/>
              </a:spcBef>
              <a:spcAft>
                <a:spcPts val="0"/>
              </a:spcAft>
              <a:buNone/>
            </a:pPr>
            <a:r>
              <a:rPr lang="ca" u="sng">
                <a:solidFill>
                  <a:schemeClr val="hlink"/>
                </a:solidFill>
                <a:hlinkClick r:id="rId3"/>
              </a:rPr>
              <a:t>https://dusthandler.github.io/Art_Bible/</a:t>
            </a:r>
            <a:endParaRPr/>
          </a:p>
          <a:p>
            <a:pPr indent="0" lvl="0" marL="0" rtl="0" algn="l">
              <a:spcBef>
                <a:spcPts val="1200"/>
              </a:spcBef>
              <a:spcAft>
                <a:spcPts val="0"/>
              </a:spcAft>
              <a:buNone/>
            </a:pPr>
            <a:r>
              <a:rPr lang="ca"/>
              <a:t>Art bible for video game:</a:t>
            </a:r>
            <a:endParaRPr/>
          </a:p>
          <a:p>
            <a:pPr indent="0" lvl="0" marL="0" rtl="0" algn="l">
              <a:spcBef>
                <a:spcPts val="1200"/>
              </a:spcBef>
              <a:spcAft>
                <a:spcPts val="0"/>
              </a:spcAft>
              <a:buNone/>
            </a:pPr>
            <a:r>
              <a:rPr lang="ca" u="sng">
                <a:solidFill>
                  <a:schemeClr val="hlink"/>
                </a:solidFill>
                <a:hlinkClick r:id="rId4"/>
              </a:rPr>
              <a:t>https://www.hdm-stuttgart.de/stage/mediafiles/3324/sonstiges/WholeHoleArtBible.pdf</a:t>
            </a:r>
            <a:endParaRPr/>
          </a:p>
          <a:p>
            <a:pPr indent="0" lvl="0" marL="0" rtl="0" algn="l">
              <a:spcBef>
                <a:spcPts val="1200"/>
              </a:spcBef>
              <a:spcAft>
                <a:spcPts val="0"/>
              </a:spcAft>
              <a:buNone/>
            </a:pPr>
            <a:r>
              <a:rPr lang="ca"/>
              <a:t>Example of </a:t>
            </a:r>
            <a:r>
              <a:rPr lang="ca"/>
              <a:t>environment</a:t>
            </a:r>
            <a:r>
              <a:rPr lang="ca"/>
              <a:t> art bible:</a:t>
            </a:r>
            <a:endParaRPr/>
          </a:p>
          <a:p>
            <a:pPr indent="0" lvl="0" marL="0" rtl="0" algn="l">
              <a:spcBef>
                <a:spcPts val="1200"/>
              </a:spcBef>
              <a:spcAft>
                <a:spcPts val="0"/>
              </a:spcAft>
              <a:buNone/>
            </a:pPr>
            <a:r>
              <a:rPr lang="ca" u="sng">
                <a:solidFill>
                  <a:schemeClr val="hlink"/>
                </a:solidFill>
                <a:hlinkClick r:id="rId5"/>
              </a:rPr>
              <a:t>https://www.artstation.com/artwork/nAYke</a:t>
            </a:r>
            <a:endParaRPr/>
          </a:p>
          <a:p>
            <a:pPr indent="0" lvl="0" marL="0" rtl="0" algn="l">
              <a:spcBef>
                <a:spcPts val="1200"/>
              </a:spcBef>
              <a:spcAft>
                <a:spcPts val="0"/>
              </a:spcAft>
              <a:buNone/>
            </a:pPr>
            <a:r>
              <a:rPr lang="ca"/>
              <a:t>Colour in games:</a:t>
            </a:r>
            <a:endParaRPr/>
          </a:p>
          <a:p>
            <a:pPr indent="0" lvl="0" marL="0" rtl="0" algn="l">
              <a:spcBef>
                <a:spcPts val="1200"/>
              </a:spcBef>
              <a:spcAft>
                <a:spcPts val="0"/>
              </a:spcAft>
              <a:buNone/>
            </a:pPr>
            <a:r>
              <a:rPr lang="ca" u="sng">
                <a:solidFill>
                  <a:schemeClr val="hlink"/>
                </a:solidFill>
                <a:hlinkClick r:id="rId6"/>
              </a:rPr>
              <a:t>https://www.gamedeveloper.com/design/color-in-games-an-in-depth-look-at-one-of-game-design-s-most-useful-tools</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Thank you for your attention!</a:t>
            </a:r>
            <a:endParaRPr/>
          </a:p>
        </p:txBody>
      </p:sp>
      <p:pic>
        <p:nvPicPr>
          <p:cNvPr id="289" name="Google Shape;289;p46"/>
          <p:cNvPicPr preferRelativeResize="0"/>
          <p:nvPr/>
        </p:nvPicPr>
        <p:blipFill>
          <a:blip r:embed="rId3">
            <a:alphaModFix/>
          </a:blip>
          <a:stretch>
            <a:fillRect/>
          </a:stretch>
        </p:blipFill>
        <p:spPr>
          <a:xfrm>
            <a:off x="4422800" y="1093850"/>
            <a:ext cx="4035399" cy="374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1262350" y="152400"/>
            <a:ext cx="6619290"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why is it important?</a:t>
            </a:r>
            <a:endParaRPr/>
          </a:p>
        </p:txBody>
      </p:sp>
      <p:sp>
        <p:nvSpPr>
          <p:cNvPr id="84" name="Google Shape;84;p1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ca"/>
              <a:t>A </a:t>
            </a:r>
            <a:r>
              <a:rPr lang="ca"/>
              <a:t>useful tool for communicating the game’s vision.</a:t>
            </a:r>
            <a:endParaRPr/>
          </a:p>
          <a:p>
            <a:pPr indent="0" lvl="0" marL="0" rtl="0" algn="l">
              <a:spcBef>
                <a:spcPts val="1200"/>
              </a:spcBef>
              <a:spcAft>
                <a:spcPts val="0"/>
              </a:spcAft>
              <a:buNone/>
            </a:pPr>
            <a:r>
              <a:rPr lang="ca"/>
              <a:t>“It helps the artistic vision to be carried all the way through to the final assets that appear in game.”  </a:t>
            </a:r>
            <a:endParaRPr/>
          </a:p>
          <a:p>
            <a:pPr indent="0" lvl="0" marL="0" rtl="0" algn="l">
              <a:spcBef>
                <a:spcPts val="1200"/>
              </a:spcBef>
              <a:spcAft>
                <a:spcPts val="0"/>
              </a:spcAft>
              <a:buNone/>
            </a:pPr>
            <a:r>
              <a:rPr lang="ca"/>
              <a:t>“The artists can work and rework assets on paper, when the cost is much lower, and then only create the actual assets when everyone agrees on what will appear in the game. “ </a:t>
            </a:r>
            <a:endParaRPr/>
          </a:p>
          <a:p>
            <a:pPr indent="0" lvl="0" marL="0" rtl="0" algn="l">
              <a:spcBef>
                <a:spcPts val="1200"/>
              </a:spcBef>
              <a:spcAft>
                <a:spcPts val="1200"/>
              </a:spcAft>
              <a:buNone/>
            </a:pPr>
            <a:r>
              <a:rPr lang="ca"/>
              <a:t>“Outsourcing art assets will become more common as the volume of assets needed for next-generation titles increases, so clearly defined concept art ensures that the assets look consistent with the game, no matter where they are created.”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0" y="522238"/>
            <a:ext cx="9144003" cy="402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What does it consist of?</a:t>
            </a:r>
            <a:endParaRPr/>
          </a:p>
        </p:txBody>
      </p:sp>
      <p:sp>
        <p:nvSpPr>
          <p:cNvPr id="95" name="Google Shape;95;p19"/>
          <p:cNvSpPr txBox="1"/>
          <p:nvPr>
            <p:ph idx="1" type="body"/>
          </p:nvPr>
        </p:nvSpPr>
        <p:spPr>
          <a:xfrm>
            <a:off x="311700" y="1093850"/>
            <a:ext cx="8520600" cy="404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ca"/>
              <a:t>Art style  </a:t>
            </a:r>
            <a:endParaRPr/>
          </a:p>
          <a:p>
            <a:pPr indent="-342900" lvl="0" marL="457200" rtl="0" algn="l">
              <a:spcBef>
                <a:spcPts val="0"/>
              </a:spcBef>
              <a:spcAft>
                <a:spcPts val="0"/>
              </a:spcAft>
              <a:buSzPts val="1800"/>
              <a:buChar char="❏"/>
            </a:pPr>
            <a:r>
              <a:rPr lang="ca"/>
              <a:t>Character art  </a:t>
            </a:r>
            <a:endParaRPr/>
          </a:p>
          <a:p>
            <a:pPr indent="-342900" lvl="0" marL="457200" rtl="0" algn="l">
              <a:spcBef>
                <a:spcPts val="0"/>
              </a:spcBef>
              <a:spcAft>
                <a:spcPts val="0"/>
              </a:spcAft>
              <a:buSzPts val="1800"/>
              <a:buChar char="❏"/>
            </a:pPr>
            <a:r>
              <a:rPr lang="ca"/>
              <a:t>Atmosphere/Environment  </a:t>
            </a:r>
            <a:endParaRPr/>
          </a:p>
          <a:p>
            <a:pPr indent="-342900" lvl="0" marL="457200" rtl="0" algn="l">
              <a:spcBef>
                <a:spcPts val="0"/>
              </a:spcBef>
              <a:spcAft>
                <a:spcPts val="0"/>
              </a:spcAft>
              <a:buSzPts val="1800"/>
              <a:buChar char="❏"/>
            </a:pPr>
            <a:r>
              <a:rPr lang="ca"/>
              <a:t>Effects  </a:t>
            </a:r>
            <a:endParaRPr/>
          </a:p>
          <a:p>
            <a:pPr indent="-342900" lvl="0" marL="457200" rtl="0" algn="l">
              <a:spcBef>
                <a:spcPts val="0"/>
              </a:spcBef>
              <a:spcAft>
                <a:spcPts val="0"/>
              </a:spcAft>
              <a:buSzPts val="1800"/>
              <a:buChar char="❏"/>
            </a:pPr>
            <a:r>
              <a:rPr lang="ca"/>
              <a:t>Color palette  </a:t>
            </a:r>
            <a:endParaRPr/>
          </a:p>
          <a:p>
            <a:pPr indent="-342900" lvl="0" marL="457200" rtl="0" algn="l">
              <a:spcBef>
                <a:spcPts val="0"/>
              </a:spcBef>
              <a:spcAft>
                <a:spcPts val="0"/>
              </a:spcAft>
              <a:buSzPts val="1800"/>
              <a:buChar char="❏"/>
            </a:pPr>
            <a:r>
              <a:rPr lang="ca"/>
              <a:t>Camera  </a:t>
            </a:r>
            <a:endParaRPr/>
          </a:p>
          <a:p>
            <a:pPr indent="-342900" lvl="0" marL="457200" rtl="0" algn="l">
              <a:spcBef>
                <a:spcPts val="0"/>
              </a:spcBef>
              <a:spcAft>
                <a:spcPts val="0"/>
              </a:spcAft>
              <a:buSzPts val="1800"/>
              <a:buChar char="❏"/>
            </a:pPr>
            <a:r>
              <a:rPr lang="ca"/>
              <a:t>Texture and surface  </a:t>
            </a:r>
            <a:endParaRPr/>
          </a:p>
          <a:p>
            <a:pPr indent="-342900" lvl="0" marL="457200" rtl="0" algn="l">
              <a:spcBef>
                <a:spcPts val="0"/>
              </a:spcBef>
              <a:spcAft>
                <a:spcPts val="0"/>
              </a:spcAft>
              <a:buSzPts val="1800"/>
              <a:buChar char="❏"/>
            </a:pPr>
            <a:r>
              <a:rPr lang="ca"/>
              <a:t>User interface  </a:t>
            </a:r>
            <a:endParaRPr/>
          </a:p>
          <a:p>
            <a:pPr indent="-342900" lvl="0" marL="457200" rtl="0" algn="l">
              <a:spcBef>
                <a:spcPts val="0"/>
              </a:spcBef>
              <a:spcAft>
                <a:spcPts val="0"/>
              </a:spcAft>
              <a:buSzPts val="1800"/>
              <a:buChar char="❏"/>
            </a:pPr>
            <a:r>
              <a:rPr lang="ca"/>
              <a:t>Technical guidelines  </a:t>
            </a:r>
            <a:endParaRPr/>
          </a:p>
          <a:p>
            <a:pPr indent="-342900" lvl="0" marL="457200" rtl="0" algn="l">
              <a:spcBef>
                <a:spcPts val="0"/>
              </a:spcBef>
              <a:spcAft>
                <a:spcPts val="0"/>
              </a:spcAft>
              <a:buSzPts val="1800"/>
              <a:buChar char="❏"/>
            </a:pPr>
            <a:r>
              <a:rPr lang="ca"/>
              <a:t>Lighting  </a:t>
            </a:r>
            <a:endParaRPr/>
          </a:p>
          <a:p>
            <a:pPr indent="-342900" lvl="0" marL="457200" rtl="0" algn="l">
              <a:spcBef>
                <a:spcPts val="0"/>
              </a:spcBef>
              <a:spcAft>
                <a:spcPts val="0"/>
              </a:spcAft>
              <a:buSzPts val="1800"/>
              <a:buChar char="❏"/>
            </a:pPr>
            <a:r>
              <a:rPr lang="ca"/>
              <a:t>References</a:t>
            </a:r>
            <a:endParaRPr/>
          </a:p>
        </p:txBody>
      </p:sp>
      <p:pic>
        <p:nvPicPr>
          <p:cNvPr id="96" name="Google Shape;96;p19"/>
          <p:cNvPicPr preferRelativeResize="0"/>
          <p:nvPr/>
        </p:nvPicPr>
        <p:blipFill>
          <a:blip r:embed="rId3">
            <a:alphaModFix/>
          </a:blip>
          <a:stretch>
            <a:fillRect/>
          </a:stretch>
        </p:blipFill>
        <p:spPr>
          <a:xfrm>
            <a:off x="4141175" y="1469438"/>
            <a:ext cx="4762500" cy="267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Art style</a:t>
            </a:r>
            <a:endParaRPr/>
          </a:p>
        </p:txBody>
      </p:sp>
      <p:sp>
        <p:nvSpPr>
          <p:cNvPr id="102" name="Google Shape;102;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What </a:t>
            </a:r>
            <a:r>
              <a:rPr lang="ca"/>
              <a:t>aesthetic</a:t>
            </a:r>
            <a:r>
              <a:rPr lang="ca"/>
              <a:t>?</a:t>
            </a:r>
            <a:endParaRPr/>
          </a:p>
        </p:txBody>
      </p:sp>
      <p:pic>
        <p:nvPicPr>
          <p:cNvPr id="103" name="Google Shape;103;p20"/>
          <p:cNvPicPr preferRelativeResize="0"/>
          <p:nvPr/>
        </p:nvPicPr>
        <p:blipFill rotWithShape="1">
          <a:blip r:embed="rId3">
            <a:alphaModFix/>
          </a:blip>
          <a:srcRect b="48740" l="0" r="0" t="10709"/>
          <a:stretch/>
        </p:blipFill>
        <p:spPr>
          <a:xfrm>
            <a:off x="2818500" y="117950"/>
            <a:ext cx="6151374" cy="3562700"/>
          </a:xfrm>
          <a:prstGeom prst="rect">
            <a:avLst/>
          </a:prstGeom>
          <a:noFill/>
          <a:ln>
            <a:noFill/>
          </a:ln>
        </p:spPr>
      </p:pic>
      <p:pic>
        <p:nvPicPr>
          <p:cNvPr id="104" name="Google Shape;104;p20"/>
          <p:cNvPicPr preferRelativeResize="0"/>
          <p:nvPr/>
        </p:nvPicPr>
        <p:blipFill rotWithShape="1">
          <a:blip r:embed="rId3">
            <a:alphaModFix/>
          </a:blip>
          <a:srcRect b="6421" l="0" r="0" t="51988"/>
          <a:stretch/>
        </p:blipFill>
        <p:spPr>
          <a:xfrm>
            <a:off x="311700" y="1740375"/>
            <a:ext cx="5623303" cy="3340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Character art</a:t>
            </a:r>
            <a:endParaRPr/>
          </a:p>
        </p:txBody>
      </p:sp>
      <p:sp>
        <p:nvSpPr>
          <p:cNvPr id="110" name="Google Shape;110;p21"/>
          <p:cNvSpPr txBox="1"/>
          <p:nvPr>
            <p:ph idx="1" type="body"/>
          </p:nvPr>
        </p:nvSpPr>
        <p:spPr>
          <a:xfrm>
            <a:off x="146275" y="118940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solidFill>
                  <a:srgbClr val="595959"/>
                </a:solidFill>
                <a:latin typeface="Comfortaa"/>
                <a:ea typeface="Comfortaa"/>
                <a:cs typeface="Comfortaa"/>
                <a:sym typeface="Comfortaa"/>
              </a:rPr>
              <a:t>Define the basics to create a character</a:t>
            </a:r>
            <a:endParaRPr sz="1400">
              <a:solidFill>
                <a:srgbClr val="000000"/>
              </a:solidFill>
              <a:latin typeface="Comfortaa"/>
              <a:ea typeface="Comfortaa"/>
              <a:cs typeface="Comfortaa"/>
              <a:sym typeface="Comfortaa"/>
            </a:endParaRPr>
          </a:p>
          <a:p>
            <a:pPr indent="0" lvl="0" marL="0" rtl="0" algn="l">
              <a:spcBef>
                <a:spcPts val="1600"/>
              </a:spcBef>
              <a:spcAft>
                <a:spcPts val="1200"/>
              </a:spcAft>
              <a:buNone/>
            </a:pPr>
            <a:r>
              <a:t/>
            </a:r>
            <a:endParaRPr/>
          </a:p>
        </p:txBody>
      </p:sp>
      <p:pic>
        <p:nvPicPr>
          <p:cNvPr id="111" name="Google Shape;111;p21"/>
          <p:cNvPicPr preferRelativeResize="0"/>
          <p:nvPr/>
        </p:nvPicPr>
        <p:blipFill>
          <a:blip r:embed="rId3">
            <a:alphaModFix/>
          </a:blip>
          <a:stretch>
            <a:fillRect/>
          </a:stretch>
        </p:blipFill>
        <p:spPr>
          <a:xfrm>
            <a:off x="2406200" y="125000"/>
            <a:ext cx="6260675" cy="4640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